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82" r:id="rId5"/>
    <p:sldId id="280" r:id="rId6"/>
    <p:sldId id="285" r:id="rId7"/>
    <p:sldId id="281" r:id="rId8"/>
    <p:sldId id="283" r:id="rId9"/>
    <p:sldId id="284" r:id="rId10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37" autoAdjust="0"/>
    <p:restoredTop sz="94737" autoAdjust="0"/>
  </p:normalViewPr>
  <p:slideViewPr>
    <p:cSldViewPr>
      <p:cViewPr varScale="1">
        <p:scale>
          <a:sx n="68" d="100"/>
          <a:sy n="68" d="100"/>
        </p:scale>
        <p:origin x="-148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052F7-691B-4584-AC21-FF2874851C13}" type="datetimeFigureOut">
              <a:rPr lang="zh-CN" altLang="en-US" smtClean="0"/>
              <a:pPr/>
              <a:t>2014-12-01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F532F-749C-45D9-9083-BF34E78E8A5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052F7-691B-4584-AC21-FF2874851C13}" type="datetimeFigureOut">
              <a:rPr lang="zh-CN" altLang="en-US" smtClean="0"/>
              <a:pPr/>
              <a:t>2014-12-01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F532F-749C-45D9-9083-BF34E78E8A5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052F7-691B-4584-AC21-FF2874851C13}" type="datetimeFigureOut">
              <a:rPr lang="zh-CN" altLang="en-US" smtClean="0"/>
              <a:pPr/>
              <a:t>2014-12-01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F532F-749C-45D9-9083-BF34E78E8A5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052F7-691B-4584-AC21-FF2874851C13}" type="datetimeFigureOut">
              <a:rPr lang="zh-CN" altLang="en-US" smtClean="0"/>
              <a:pPr/>
              <a:t>2014-12-01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F532F-749C-45D9-9083-BF34E78E8A5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052F7-691B-4584-AC21-FF2874851C13}" type="datetimeFigureOut">
              <a:rPr lang="zh-CN" altLang="en-US" smtClean="0"/>
              <a:pPr/>
              <a:t>2014-12-01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F532F-749C-45D9-9083-BF34E78E8A5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052F7-691B-4584-AC21-FF2874851C13}" type="datetimeFigureOut">
              <a:rPr lang="zh-CN" altLang="en-US" smtClean="0"/>
              <a:pPr/>
              <a:t>2014-12-01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F532F-749C-45D9-9083-BF34E78E8A5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052F7-691B-4584-AC21-FF2874851C13}" type="datetimeFigureOut">
              <a:rPr lang="zh-CN" altLang="en-US" smtClean="0"/>
              <a:pPr/>
              <a:t>2014-12-01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F532F-749C-45D9-9083-BF34E78E8A5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052F7-691B-4584-AC21-FF2874851C13}" type="datetimeFigureOut">
              <a:rPr lang="zh-CN" altLang="en-US" smtClean="0"/>
              <a:pPr/>
              <a:t>2014-12-01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F532F-749C-45D9-9083-BF34E78E8A5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052F7-691B-4584-AC21-FF2874851C13}" type="datetimeFigureOut">
              <a:rPr lang="zh-CN" altLang="en-US" smtClean="0"/>
              <a:pPr/>
              <a:t>2014-12-01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F532F-749C-45D9-9083-BF34E78E8A5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052F7-691B-4584-AC21-FF2874851C13}" type="datetimeFigureOut">
              <a:rPr lang="zh-CN" altLang="en-US" smtClean="0"/>
              <a:pPr/>
              <a:t>2014-12-01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F532F-749C-45D9-9083-BF34E78E8A5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052F7-691B-4584-AC21-FF2874851C13}" type="datetimeFigureOut">
              <a:rPr lang="zh-CN" altLang="en-US" smtClean="0"/>
              <a:pPr/>
              <a:t>2014-12-01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F532F-749C-45D9-9083-BF34E78E8A5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9052F7-691B-4584-AC21-FF2874851C13}" type="datetimeFigureOut">
              <a:rPr lang="zh-CN" altLang="en-US" smtClean="0"/>
              <a:pPr/>
              <a:t>2014-12-01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AF532F-749C-45D9-9083-BF34E78E8A5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直接连接符 4"/>
          <p:cNvCxnSpPr/>
          <p:nvPr/>
        </p:nvCxnSpPr>
        <p:spPr>
          <a:xfrm>
            <a:off x="2071670" y="3857628"/>
            <a:ext cx="5572164" cy="0"/>
          </a:xfrm>
          <a:prstGeom prst="line">
            <a:avLst/>
          </a:prstGeom>
          <a:ln>
            <a:gradFill>
              <a:gsLst>
                <a:gs pos="0">
                  <a:schemeClr val="tx1">
                    <a:alpha val="0"/>
                  </a:schemeClr>
                </a:gs>
                <a:gs pos="50000">
                  <a:schemeClr val="tx1"/>
                </a:gs>
                <a:gs pos="100000">
                  <a:schemeClr val="tx1">
                    <a:alpha val="0"/>
                  </a:schemeClr>
                </a:gs>
              </a:gsLst>
              <a:lin ang="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接连接符 6"/>
          <p:cNvCxnSpPr/>
          <p:nvPr/>
        </p:nvCxnSpPr>
        <p:spPr>
          <a:xfrm>
            <a:off x="1357290" y="3929066"/>
            <a:ext cx="71438" cy="0"/>
          </a:xfrm>
          <a:prstGeom prst="line">
            <a:avLst/>
          </a:prstGeom>
          <a:ln w="44450">
            <a:gradFill>
              <a:gsLst>
                <a:gs pos="0">
                  <a:srgbClr val="FF0000">
                    <a:alpha val="0"/>
                  </a:srgbClr>
                </a:gs>
                <a:gs pos="50000">
                  <a:srgbClr val="FF0000"/>
                </a:gs>
                <a:gs pos="100000">
                  <a:srgbClr val="FF0000">
                    <a:alpha val="0"/>
                  </a:srgbClr>
                </a:gs>
              </a:gsLst>
              <a:lin ang="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图片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51520" y="843350"/>
            <a:ext cx="8228576" cy="6171432"/>
          </a:xfrm>
          <a:prstGeom prst="rect">
            <a:avLst/>
          </a:prstGeom>
        </p:spPr>
      </p:pic>
      <p:sp>
        <p:nvSpPr>
          <p:cNvPr id="13" name="矩形 12"/>
          <p:cNvSpPr/>
          <p:nvPr/>
        </p:nvSpPr>
        <p:spPr>
          <a:xfrm>
            <a:off x="-214314" y="0"/>
            <a:ext cx="9501222" cy="114298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矩形 13"/>
          <p:cNvSpPr/>
          <p:nvPr/>
        </p:nvSpPr>
        <p:spPr>
          <a:xfrm>
            <a:off x="-214314" y="5715016"/>
            <a:ext cx="9501222" cy="114298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" name="TextBox 18"/>
          <p:cNvSpPr txBox="1"/>
          <p:nvPr/>
        </p:nvSpPr>
        <p:spPr>
          <a:xfrm>
            <a:off x="2643174" y="1707853"/>
            <a:ext cx="62768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zh-CN" altLang="en-US" sz="3200" b="1" spc="50" dirty="0" smtClean="0">
                <a:ln w="0"/>
                <a:solidFill>
                  <a:schemeClr val="tx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微软雅黑" pitchFamily="34" charset="-122"/>
                <a:ea typeface="微软雅黑" pitchFamily="34" charset="-122"/>
              </a:rPr>
              <a:t>“工程教学法”与教育教学改革</a:t>
            </a:r>
            <a:endParaRPr lang="zh-CN" altLang="en-US" sz="3200" b="1" spc="50" dirty="0">
              <a:ln w="0"/>
              <a:solidFill>
                <a:schemeClr val="tx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6228184" y="2431938"/>
            <a:ext cx="26918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zh-CN" altLang="en-US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河南省工业学校机电工程系</a:t>
            </a:r>
            <a:endParaRPr lang="zh-CN" altLang="en-US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5764 -0.00996 L 0.67066 -0.00996 " pathEditMode="relative" rAng="0" ptsTypes="AA">
                                      <p:cBhvr>
                                        <p:cTn id="6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图片 11" descr="1_160357_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flipV="1">
            <a:off x="0" y="1142984"/>
            <a:ext cx="9144000" cy="4572032"/>
          </a:xfrm>
          <a:prstGeom prst="rect">
            <a:avLst/>
          </a:prstGeom>
        </p:spPr>
      </p:pic>
      <p:sp>
        <p:nvSpPr>
          <p:cNvPr id="8" name="矩形 7"/>
          <p:cNvSpPr/>
          <p:nvPr/>
        </p:nvSpPr>
        <p:spPr>
          <a:xfrm>
            <a:off x="-214314" y="0"/>
            <a:ext cx="9501222" cy="114298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7" name="图片 16"/>
          <p:cNvPicPr>
            <a:picLocks noChangeAspect="1"/>
          </p:cNvPicPr>
          <p:nvPr/>
        </p:nvPicPr>
        <p:blipFill>
          <a:blip r:embed="rId3" cstate="print">
            <a:duotone>
              <a:prstClr val="black"/>
              <a:srgbClr val="D9C3A5">
                <a:tint val="50000"/>
                <a:satMod val="180000"/>
              </a:srgbClr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19075" y="1142984"/>
            <a:ext cx="1828800" cy="5334000"/>
          </a:xfrm>
          <a:prstGeom prst="rect">
            <a:avLst/>
          </a:prstGeom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</p:pic>
      <p:sp>
        <p:nvSpPr>
          <p:cNvPr id="9" name="矩形 8"/>
          <p:cNvSpPr/>
          <p:nvPr/>
        </p:nvSpPr>
        <p:spPr>
          <a:xfrm>
            <a:off x="-214346" y="5715016"/>
            <a:ext cx="9501222" cy="114298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" name="文本框 18"/>
          <p:cNvSpPr txBox="1"/>
          <p:nvPr/>
        </p:nvSpPr>
        <p:spPr>
          <a:xfrm>
            <a:off x="599302" y="2257583"/>
            <a:ext cx="677108" cy="234283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CN" altLang="en-US" sz="3200" dirty="0" smtClean="0">
                <a:latin typeface="华文行楷" panose="02010800040101010101" pitchFamily="2" charset="-122"/>
                <a:ea typeface="华文行楷" panose="02010800040101010101" pitchFamily="2" charset="-122"/>
              </a:rPr>
              <a:t>工程教学法</a:t>
            </a:r>
            <a:endParaRPr lang="zh-CN" altLang="en-US" sz="3200" dirty="0"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>
        <p:nvSpPr>
          <p:cNvPr id="11" name="文本框 10"/>
          <p:cNvSpPr txBox="1"/>
          <p:nvPr/>
        </p:nvSpPr>
        <p:spPr>
          <a:xfrm rot="5400000">
            <a:off x="-778865" y="2502972"/>
            <a:ext cx="271806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What is the Teaching Method</a:t>
            </a:r>
            <a:endParaRPr lang="zh-CN" altLang="en-US" sz="1200" dirty="0">
              <a:latin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0" name="文本框 19"/>
          <p:cNvSpPr txBox="1"/>
          <p:nvPr/>
        </p:nvSpPr>
        <p:spPr>
          <a:xfrm rot="5400000">
            <a:off x="-171500" y="4680964"/>
            <a:ext cx="29340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Engineering Teaching Method</a:t>
            </a:r>
            <a:endParaRPr lang="zh-CN" altLang="en-US" sz="1200" dirty="0">
              <a:latin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357422" y="3143248"/>
            <a:ext cx="62865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 smtClean="0">
                <a:latin typeface="微软雅黑" pitchFamily="34" charset="-122"/>
                <a:ea typeface="微软雅黑" pitchFamily="34" charset="-122"/>
              </a:rPr>
              <a:t>工程</a:t>
            </a:r>
            <a:r>
              <a:rPr lang="en-US" altLang="zh-CN" sz="3200" b="1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=</a:t>
            </a:r>
            <a:r>
              <a:rPr lang="zh-CN" altLang="en-US" sz="3200" dirty="0" smtClean="0">
                <a:latin typeface="微软雅黑" pitchFamily="34" charset="-122"/>
                <a:ea typeface="微软雅黑" pitchFamily="34" charset="-122"/>
              </a:rPr>
              <a:t>现实工作的知识点</a:t>
            </a:r>
            <a:r>
              <a:rPr lang="en-US" altLang="zh-CN" sz="3200" b="1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+</a:t>
            </a:r>
            <a:r>
              <a:rPr lang="zh-CN" altLang="en-US" sz="3200" dirty="0" smtClean="0">
                <a:latin typeface="微软雅黑" pitchFamily="34" charset="-122"/>
                <a:ea typeface="微软雅黑" pitchFamily="34" charset="-122"/>
              </a:rPr>
              <a:t>技能点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组合 23"/>
          <p:cNvGrpSpPr/>
          <p:nvPr/>
        </p:nvGrpSpPr>
        <p:grpSpPr>
          <a:xfrm>
            <a:off x="2143108" y="1632220"/>
            <a:ext cx="6215106" cy="428628"/>
            <a:chOff x="2786050" y="2571744"/>
            <a:chExt cx="6215106" cy="428628"/>
          </a:xfrm>
        </p:grpSpPr>
        <p:cxnSp>
          <p:nvCxnSpPr>
            <p:cNvPr id="11" name="直接连接符 10"/>
            <p:cNvCxnSpPr/>
            <p:nvPr/>
          </p:nvCxnSpPr>
          <p:spPr>
            <a:xfrm>
              <a:off x="2786050" y="3000372"/>
              <a:ext cx="5929354" cy="0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5" name="组合 14"/>
            <p:cNvGrpSpPr/>
            <p:nvPr/>
          </p:nvGrpSpPr>
          <p:grpSpPr>
            <a:xfrm>
              <a:off x="3000364" y="2571744"/>
              <a:ext cx="6000792" cy="400110"/>
              <a:chOff x="3000364" y="2571744"/>
              <a:chExt cx="6000792" cy="400110"/>
            </a:xfrm>
          </p:grpSpPr>
          <p:sp>
            <p:nvSpPr>
              <p:cNvPr id="10" name="TextBox 9"/>
              <p:cNvSpPr txBox="1"/>
              <p:nvPr/>
            </p:nvSpPr>
            <p:spPr>
              <a:xfrm>
                <a:off x="3000364" y="2571744"/>
                <a:ext cx="1857388" cy="400110"/>
              </a:xfrm>
              <a:prstGeom prst="rect">
                <a:avLst/>
              </a:prstGeom>
              <a:solidFill>
                <a:schemeClr val="accent1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zh-CN" altLang="en-US" sz="2000" dirty="0" smtClean="0">
                    <a:solidFill>
                      <a:schemeClr val="bg1"/>
                    </a:solidFill>
                    <a:latin typeface="微软雅黑" pitchFamily="34" charset="-122"/>
                    <a:ea typeface="微软雅黑" pitchFamily="34" charset="-122"/>
                  </a:rPr>
                  <a:t>教学管理部门</a:t>
                </a:r>
                <a:endParaRPr lang="zh-CN" altLang="en-US" sz="2000" dirty="0">
                  <a:solidFill>
                    <a:schemeClr val="bg1"/>
                  </a:solidFill>
                  <a:latin typeface="微软雅黑" pitchFamily="34" charset="-122"/>
                  <a:ea typeface="微软雅黑" pitchFamily="34" charset="-122"/>
                </a:endParaRPr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5286380" y="2571744"/>
                <a:ext cx="3714776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sz="2000" dirty="0" smtClean="0">
                    <a:latin typeface="微软雅黑" pitchFamily="34" charset="-122"/>
                    <a:ea typeface="微软雅黑" pitchFamily="34" charset="-122"/>
                  </a:rPr>
                  <a:t>按教学大纲安排课程及课时 </a:t>
                </a:r>
                <a:endParaRPr lang="zh-CN" altLang="en-US" sz="2000" dirty="0">
                  <a:latin typeface="微软雅黑" pitchFamily="34" charset="-122"/>
                  <a:ea typeface="微软雅黑" pitchFamily="34" charset="-122"/>
                </a:endParaRPr>
              </a:p>
            </p:txBody>
          </p:sp>
        </p:grpSp>
      </p:grpSp>
      <p:grpSp>
        <p:nvGrpSpPr>
          <p:cNvPr id="25" name="组合 24"/>
          <p:cNvGrpSpPr/>
          <p:nvPr/>
        </p:nvGrpSpPr>
        <p:grpSpPr>
          <a:xfrm>
            <a:off x="2143108" y="2285992"/>
            <a:ext cx="5857916" cy="428628"/>
            <a:chOff x="2786050" y="3429000"/>
            <a:chExt cx="5857916" cy="428628"/>
          </a:xfrm>
        </p:grpSpPr>
        <p:cxnSp>
          <p:nvCxnSpPr>
            <p:cNvPr id="16" name="直接连接符 15"/>
            <p:cNvCxnSpPr/>
            <p:nvPr/>
          </p:nvCxnSpPr>
          <p:spPr>
            <a:xfrm>
              <a:off x="2786050" y="3857628"/>
              <a:ext cx="5857916" cy="0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7" name="组合 16"/>
            <p:cNvGrpSpPr/>
            <p:nvPr/>
          </p:nvGrpSpPr>
          <p:grpSpPr>
            <a:xfrm>
              <a:off x="3000364" y="3429000"/>
              <a:ext cx="5643602" cy="400110"/>
              <a:chOff x="3000364" y="2571744"/>
              <a:chExt cx="5643602" cy="400110"/>
            </a:xfrm>
          </p:grpSpPr>
          <p:sp>
            <p:nvSpPr>
              <p:cNvPr id="18" name="TextBox 17"/>
              <p:cNvSpPr txBox="1"/>
              <p:nvPr/>
            </p:nvSpPr>
            <p:spPr>
              <a:xfrm>
                <a:off x="3000364" y="2571744"/>
                <a:ext cx="1857388" cy="400110"/>
              </a:xfrm>
              <a:prstGeom prst="rect">
                <a:avLst/>
              </a:prstGeom>
              <a:solidFill>
                <a:schemeClr val="accent1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zh-CN" altLang="en-US" sz="2000" dirty="0" smtClean="0">
                    <a:solidFill>
                      <a:schemeClr val="bg1"/>
                    </a:solidFill>
                    <a:latin typeface="微软雅黑" pitchFamily="34" charset="-122"/>
                    <a:ea typeface="微软雅黑" pitchFamily="34" charset="-122"/>
                  </a:rPr>
                  <a:t>教师</a:t>
                </a:r>
                <a:endParaRPr lang="zh-CN" altLang="en-US" sz="2000" dirty="0">
                  <a:solidFill>
                    <a:schemeClr val="bg1"/>
                  </a:solidFill>
                  <a:latin typeface="微软雅黑" pitchFamily="34" charset="-122"/>
                  <a:ea typeface="微软雅黑" pitchFamily="34" charset="-122"/>
                </a:endParaRPr>
              </a:p>
            </p:txBody>
          </p:sp>
          <p:sp>
            <p:nvSpPr>
              <p:cNvPr id="19" name="TextBox 18"/>
              <p:cNvSpPr txBox="1"/>
              <p:nvPr/>
            </p:nvSpPr>
            <p:spPr>
              <a:xfrm>
                <a:off x="5286380" y="2571744"/>
                <a:ext cx="3357586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sz="2000" dirty="0" smtClean="0">
                    <a:latin typeface="微软雅黑" pitchFamily="34" charset="-122"/>
                    <a:ea typeface="微软雅黑" pitchFamily="34" charset="-122"/>
                  </a:rPr>
                  <a:t>按教材的内容依次实施教学 </a:t>
                </a:r>
                <a:endParaRPr lang="zh-CN" altLang="en-US" sz="2000" dirty="0">
                  <a:latin typeface="微软雅黑" pitchFamily="34" charset="-122"/>
                  <a:ea typeface="微软雅黑" pitchFamily="34" charset="-122"/>
                </a:endParaRPr>
              </a:p>
            </p:txBody>
          </p:sp>
        </p:grpSp>
      </p:grpSp>
      <p:cxnSp>
        <p:nvCxnSpPr>
          <p:cNvPr id="30" name="直接连接符 29"/>
          <p:cNvCxnSpPr/>
          <p:nvPr/>
        </p:nvCxnSpPr>
        <p:spPr>
          <a:xfrm rot="5400000">
            <a:off x="5250661" y="2893215"/>
            <a:ext cx="357190" cy="0"/>
          </a:xfrm>
          <a:prstGeom prst="line">
            <a:avLst/>
          </a:prstGeom>
          <a:ln w="952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接连接符 36"/>
          <p:cNvCxnSpPr/>
          <p:nvPr/>
        </p:nvCxnSpPr>
        <p:spPr>
          <a:xfrm>
            <a:off x="3500430" y="3071810"/>
            <a:ext cx="1928826" cy="0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接连接符 38"/>
          <p:cNvCxnSpPr/>
          <p:nvPr/>
        </p:nvCxnSpPr>
        <p:spPr>
          <a:xfrm rot="5400000">
            <a:off x="3270717" y="3301523"/>
            <a:ext cx="459426" cy="0"/>
          </a:xfrm>
          <a:prstGeom prst="line">
            <a:avLst/>
          </a:prstGeom>
          <a:ln w="952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矩形 48"/>
          <p:cNvSpPr/>
          <p:nvPr/>
        </p:nvSpPr>
        <p:spPr>
          <a:xfrm>
            <a:off x="2428860" y="4074222"/>
            <a:ext cx="2214578" cy="1357322"/>
          </a:xfrm>
          <a:prstGeom prst="rect">
            <a:avLst/>
          </a:prstGeom>
          <a:noFill/>
          <a:ln w="3175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>
              <a:lnSpc>
                <a:spcPct val="150000"/>
              </a:lnSpc>
            </a:pPr>
            <a:r>
              <a:rPr lang="zh-CN" altLang="en-US" dirty="0" smtClean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情景教学法</a:t>
            </a:r>
            <a:endParaRPr lang="en-US" altLang="zh-CN" dirty="0" smtClean="0">
              <a:solidFill>
                <a:schemeClr val="tx1"/>
              </a:solidFill>
              <a:latin typeface="微软雅黑" pitchFamily="34" charset="-122"/>
              <a:ea typeface="微软雅黑" pitchFamily="34" charset="-122"/>
            </a:endParaRPr>
          </a:p>
          <a:p>
            <a:pPr algn="ctr">
              <a:lnSpc>
                <a:spcPct val="150000"/>
              </a:lnSpc>
            </a:pPr>
            <a:r>
              <a:rPr lang="zh-CN" altLang="en-US" dirty="0" smtClean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案例教学法</a:t>
            </a:r>
            <a:endParaRPr lang="en-US" altLang="zh-CN" dirty="0" smtClean="0">
              <a:solidFill>
                <a:schemeClr val="tx1"/>
              </a:solidFill>
              <a:latin typeface="微软雅黑" pitchFamily="34" charset="-122"/>
              <a:ea typeface="微软雅黑" pitchFamily="34" charset="-122"/>
            </a:endParaRPr>
          </a:p>
          <a:p>
            <a:pPr algn="ctr">
              <a:lnSpc>
                <a:spcPct val="150000"/>
              </a:lnSpc>
            </a:pPr>
            <a:r>
              <a:rPr lang="zh-CN" altLang="en-US" dirty="0" smtClean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项目教学法</a:t>
            </a:r>
            <a:endParaRPr lang="en-US" altLang="zh-CN" dirty="0" smtClean="0">
              <a:solidFill>
                <a:schemeClr val="tx1"/>
              </a:solidFill>
              <a:latin typeface="微软雅黑" pitchFamily="34" charset="-122"/>
              <a:ea typeface="微软雅黑" pitchFamily="34" charset="-122"/>
            </a:endParaRPr>
          </a:p>
          <a:p>
            <a:pPr algn="ctr">
              <a:lnSpc>
                <a:spcPct val="150000"/>
              </a:lnSpc>
            </a:pPr>
            <a:r>
              <a:rPr lang="zh-CN" altLang="en-US" dirty="0" smtClean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翻转课堂</a:t>
            </a:r>
            <a:endParaRPr lang="en-US" altLang="zh-CN" dirty="0" smtClean="0">
              <a:solidFill>
                <a:schemeClr val="tx1"/>
              </a:solidFill>
              <a:latin typeface="微软雅黑" pitchFamily="34" charset="-122"/>
              <a:ea typeface="微软雅黑" pitchFamily="34" charset="-122"/>
            </a:endParaRPr>
          </a:p>
          <a:p>
            <a:pPr algn="ctr">
              <a:lnSpc>
                <a:spcPct val="150000"/>
              </a:lnSpc>
            </a:pPr>
            <a:r>
              <a:rPr lang="zh-CN" altLang="en-US" dirty="0" smtClean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任务引领法</a:t>
            </a:r>
            <a:endParaRPr lang="zh-CN" altLang="en-US" dirty="0">
              <a:solidFill>
                <a:schemeClr val="tx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cxnSp>
        <p:nvCxnSpPr>
          <p:cNvPr id="52" name="直接连接符 51"/>
          <p:cNvCxnSpPr/>
          <p:nvPr/>
        </p:nvCxnSpPr>
        <p:spPr>
          <a:xfrm rot="5400000">
            <a:off x="6942631" y="3301523"/>
            <a:ext cx="459426" cy="0"/>
          </a:xfrm>
          <a:prstGeom prst="line">
            <a:avLst/>
          </a:prstGeom>
          <a:ln w="952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矩形 54"/>
          <p:cNvSpPr/>
          <p:nvPr/>
        </p:nvSpPr>
        <p:spPr>
          <a:xfrm>
            <a:off x="6858016" y="4074222"/>
            <a:ext cx="642942" cy="1357322"/>
          </a:xfrm>
          <a:prstGeom prst="rect">
            <a:avLst/>
          </a:prstGeom>
          <a:noFill/>
          <a:ln w="3175"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zh-CN" altLang="en-US" dirty="0" smtClean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考试成绩</a:t>
            </a:r>
            <a:endParaRPr lang="zh-CN" altLang="en-US" dirty="0">
              <a:solidFill>
                <a:schemeClr val="tx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cxnSp>
        <p:nvCxnSpPr>
          <p:cNvPr id="64" name="直接连接符 63"/>
          <p:cNvCxnSpPr/>
          <p:nvPr/>
        </p:nvCxnSpPr>
        <p:spPr>
          <a:xfrm rot="5400000">
            <a:off x="3321835" y="3895627"/>
            <a:ext cx="357190" cy="0"/>
          </a:xfrm>
          <a:prstGeom prst="line">
            <a:avLst/>
          </a:prstGeom>
          <a:ln w="952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直接连接符 65"/>
          <p:cNvCxnSpPr/>
          <p:nvPr/>
        </p:nvCxnSpPr>
        <p:spPr>
          <a:xfrm rot="5400000">
            <a:off x="6965173" y="3895627"/>
            <a:ext cx="357190" cy="0"/>
          </a:xfrm>
          <a:prstGeom prst="line">
            <a:avLst/>
          </a:prstGeom>
          <a:ln w="952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接连接符 25"/>
          <p:cNvCxnSpPr/>
          <p:nvPr/>
        </p:nvCxnSpPr>
        <p:spPr>
          <a:xfrm>
            <a:off x="5400680" y="3074034"/>
            <a:ext cx="1776426" cy="0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图片 3"/>
          <p:cNvPicPr>
            <a:picLocks noChangeAspect="1"/>
          </p:cNvPicPr>
          <p:nvPr/>
        </p:nvPicPr>
        <p:blipFill>
          <a:blip r:embed="rId2" cstate="print">
            <a:duotone>
              <a:prstClr val="black"/>
              <a:srgbClr val="D9C3A5">
                <a:tint val="50000"/>
                <a:satMod val="180000"/>
              </a:srgbClr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19075" y="1142984"/>
            <a:ext cx="1828800" cy="5334000"/>
          </a:xfrm>
          <a:prstGeom prst="rect">
            <a:avLst/>
          </a:prstGeom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</p:pic>
      <p:sp>
        <p:nvSpPr>
          <p:cNvPr id="27" name="矩形 26"/>
          <p:cNvSpPr/>
          <p:nvPr/>
        </p:nvSpPr>
        <p:spPr>
          <a:xfrm>
            <a:off x="-214314" y="0"/>
            <a:ext cx="9501222" cy="114298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矩形 27"/>
          <p:cNvSpPr/>
          <p:nvPr/>
        </p:nvSpPr>
        <p:spPr>
          <a:xfrm>
            <a:off x="-357222" y="5929330"/>
            <a:ext cx="9501222" cy="114298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文本框 6"/>
          <p:cNvSpPr txBox="1"/>
          <p:nvPr/>
        </p:nvSpPr>
        <p:spPr>
          <a:xfrm>
            <a:off x="580168" y="1950262"/>
            <a:ext cx="677108" cy="295747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CN" altLang="en-US" sz="32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华文行楷" panose="02010800040101010101" pitchFamily="2" charset="-122"/>
                <a:ea typeface="华文行楷" panose="02010800040101010101" pitchFamily="2" charset="-122"/>
              </a:rPr>
              <a:t>传统教学观念</a:t>
            </a:r>
            <a:endParaRPr lang="zh-CN" altLang="en-US" sz="3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143636" y="3356992"/>
            <a:ext cx="1857388" cy="400110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zh-CN" altLang="en-US" sz="2000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评价学生</a:t>
            </a:r>
            <a:endParaRPr lang="zh-CN" altLang="en-US" sz="2000" dirty="0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2643174" y="3356992"/>
            <a:ext cx="1857388" cy="400110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zh-CN" altLang="en-US" sz="2000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选择教学方法</a:t>
            </a:r>
            <a:endParaRPr lang="zh-CN" altLang="en-US" sz="2000" dirty="0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34" name="文本框 33"/>
          <p:cNvSpPr txBox="1"/>
          <p:nvPr/>
        </p:nvSpPr>
        <p:spPr>
          <a:xfrm rot="5400000">
            <a:off x="-778865" y="2502972"/>
            <a:ext cx="271806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What is the </a:t>
            </a:r>
            <a:r>
              <a:rPr lang="en-US" altLang="zh-CN"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</a:t>
            </a:r>
            <a:r>
              <a:rPr lang="en-US" altLang="zh-CN" sz="1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raditional </a:t>
            </a:r>
            <a:r>
              <a:rPr lang="en-US" altLang="zh-CN"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</a:t>
            </a:r>
            <a:r>
              <a:rPr lang="en-US" altLang="zh-CN" sz="1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oncept</a:t>
            </a:r>
            <a:endParaRPr lang="zh-CN" altLang="en-US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6" name="文本框 35"/>
          <p:cNvSpPr txBox="1"/>
          <p:nvPr/>
        </p:nvSpPr>
        <p:spPr>
          <a:xfrm rot="5400000">
            <a:off x="545578" y="5054666"/>
            <a:ext cx="1535166" cy="284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Traditional View</a:t>
            </a:r>
            <a:endParaRPr lang="zh-CN" altLang="en-US" sz="1200" dirty="0">
              <a:latin typeface="Verdana" panose="020B0604030504040204" pitchFamily="34" charset="0"/>
              <a:cs typeface="Verdan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2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2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2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400"/>
                            </p:stCondLst>
                            <p:childTnLst>
                              <p:par>
                                <p:cTn id="2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2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6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2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800"/>
                            </p:stCondLst>
                            <p:childTnLst>
                              <p:par>
                                <p:cTn id="2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2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2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00"/>
                            </p:stCondLst>
                            <p:childTnLst>
                              <p:par>
                                <p:cTn id="4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2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400"/>
                            </p:stCondLst>
                            <p:childTnLst>
                              <p:par>
                                <p:cTn id="4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2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600"/>
                            </p:stCondLst>
                            <p:childTnLst>
                              <p:par>
                                <p:cTn id="5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2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800"/>
                            </p:stCondLst>
                            <p:childTnLst>
                              <p:par>
                                <p:cTn id="5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animBg="1"/>
      <p:bldP spid="55" grpId="0" animBg="1"/>
      <p:bldP spid="22" grpId="0" animBg="1"/>
      <p:bldP spid="4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-214314" y="0"/>
            <a:ext cx="9501222" cy="114298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>
          <a:blip r:embed="rId2" cstate="print">
            <a:duotone>
              <a:prstClr val="black"/>
              <a:srgbClr val="D9C3A5">
                <a:tint val="50000"/>
                <a:satMod val="180000"/>
              </a:srgbClr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19075" y="1142984"/>
            <a:ext cx="1828800" cy="5334000"/>
          </a:xfrm>
          <a:prstGeom prst="rect">
            <a:avLst/>
          </a:prstGeom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</p:pic>
      <p:sp>
        <p:nvSpPr>
          <p:cNvPr id="11" name="矩形 10"/>
          <p:cNvSpPr/>
          <p:nvPr/>
        </p:nvSpPr>
        <p:spPr>
          <a:xfrm>
            <a:off x="-285752" y="5715016"/>
            <a:ext cx="9501222" cy="114298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5" name="图片 14" descr="wy.jpg"/>
          <p:cNvPicPr>
            <a:picLocks noChangeAspect="1"/>
          </p:cNvPicPr>
          <p:nvPr/>
        </p:nvPicPr>
        <p:blipFill>
          <a:blip r:embed="rId3" cstate="print"/>
          <a:srcRect l="4666" t="4166" r="2889" b="3125"/>
          <a:stretch>
            <a:fillRect/>
          </a:stretch>
        </p:blipFill>
        <p:spPr>
          <a:xfrm>
            <a:off x="2786050" y="1171560"/>
            <a:ext cx="5286412" cy="4523949"/>
          </a:xfrm>
          <a:prstGeom prst="rect">
            <a:avLst/>
          </a:prstGeom>
          <a:ln w="38100" cap="sq">
            <a:noFill/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12" name="文本框 11"/>
          <p:cNvSpPr txBox="1"/>
          <p:nvPr/>
        </p:nvSpPr>
        <p:spPr>
          <a:xfrm>
            <a:off x="575352" y="1855559"/>
            <a:ext cx="677108" cy="323124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CN" altLang="en-US" sz="3200" dirty="0" smtClean="0">
                <a:latin typeface="华文行楷" panose="02010800040101010101" pitchFamily="2" charset="-122"/>
                <a:ea typeface="华文行楷" panose="02010800040101010101" pitchFamily="2" charset="-122"/>
              </a:rPr>
              <a:t>职业教学新趋势</a:t>
            </a:r>
            <a:endParaRPr lang="zh-CN" altLang="en-US" sz="3200" dirty="0"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>
        <p:nvSpPr>
          <p:cNvPr id="13" name="文本框 12"/>
          <p:cNvSpPr txBox="1"/>
          <p:nvPr/>
        </p:nvSpPr>
        <p:spPr>
          <a:xfrm rot="5400000">
            <a:off x="-778865" y="2502972"/>
            <a:ext cx="271806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Vocational Education </a:t>
            </a:r>
            <a:endParaRPr lang="zh-CN" altLang="en-US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4" name="文本框 13"/>
          <p:cNvSpPr txBox="1"/>
          <p:nvPr/>
        </p:nvSpPr>
        <p:spPr>
          <a:xfrm rot="5400000">
            <a:off x="351796" y="4948300"/>
            <a:ext cx="1905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New Tendency</a:t>
            </a:r>
            <a:endParaRPr lang="zh-CN" altLang="en-US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flipV="1">
            <a:off x="11705" y="1124744"/>
            <a:ext cx="9144000" cy="4572032"/>
          </a:xfrm>
          <a:prstGeom prst="rect">
            <a:avLst/>
          </a:prstGeom>
        </p:spPr>
      </p:pic>
      <p:cxnSp>
        <p:nvCxnSpPr>
          <p:cNvPr id="9" name="直接连接符 8"/>
          <p:cNvCxnSpPr/>
          <p:nvPr/>
        </p:nvCxnSpPr>
        <p:spPr>
          <a:xfrm rot="5400000">
            <a:off x="-1952786" y="3500450"/>
            <a:ext cx="7000900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组合 12"/>
          <p:cNvGrpSpPr/>
          <p:nvPr/>
        </p:nvGrpSpPr>
        <p:grpSpPr>
          <a:xfrm>
            <a:off x="2644884" y="2571744"/>
            <a:ext cx="4856074" cy="656213"/>
            <a:chOff x="3073512" y="2987101"/>
            <a:chExt cx="4856074" cy="656213"/>
          </a:xfrm>
        </p:grpSpPr>
        <p:sp>
          <p:nvSpPr>
            <p:cNvPr id="10" name="TextBox 9"/>
            <p:cNvSpPr txBox="1"/>
            <p:nvPr/>
          </p:nvSpPr>
          <p:spPr>
            <a:xfrm>
              <a:off x="3500430" y="2987101"/>
              <a:ext cx="442915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2800" dirty="0" smtClean="0">
                  <a:latin typeface="微软雅黑" pitchFamily="34" charset="-122"/>
                  <a:ea typeface="微软雅黑" pitchFamily="34" charset="-122"/>
                </a:rPr>
                <a:t>师徒关系密切</a:t>
              </a:r>
              <a:endParaRPr lang="zh-CN" altLang="en-US" sz="2800" dirty="0">
                <a:latin typeface="微软雅黑" pitchFamily="34" charset="-122"/>
                <a:ea typeface="微软雅黑" pitchFamily="34" charset="-122"/>
              </a:endParaRPr>
            </a:p>
          </p:txBody>
        </p:sp>
        <p:cxnSp>
          <p:nvCxnSpPr>
            <p:cNvPr id="12" name="直接连接符 11"/>
            <p:cNvCxnSpPr/>
            <p:nvPr/>
          </p:nvCxnSpPr>
          <p:spPr>
            <a:xfrm>
              <a:off x="3073512" y="3643314"/>
              <a:ext cx="4591412" cy="0"/>
            </a:xfrm>
            <a:prstGeom prst="line">
              <a:avLst/>
            </a:prstGeom>
            <a:ln>
              <a:gradFill>
                <a:gsLst>
                  <a:gs pos="0">
                    <a:schemeClr val="tx1">
                      <a:alpha val="0"/>
                    </a:schemeClr>
                  </a:gs>
                  <a:gs pos="50000">
                    <a:schemeClr val="tx1"/>
                  </a:gs>
                  <a:gs pos="100000">
                    <a:schemeClr val="tx1">
                      <a:alpha val="0"/>
                    </a:schemeClr>
                  </a:gs>
                </a:gsLst>
                <a:lin ang="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8" name="图片 17"/>
          <p:cNvPicPr>
            <a:picLocks noChangeAspect="1"/>
          </p:cNvPicPr>
          <p:nvPr/>
        </p:nvPicPr>
        <p:blipFill>
          <a:blip r:embed="rId3" cstate="print">
            <a:duotone>
              <a:prstClr val="black"/>
              <a:srgbClr val="D9C3A5">
                <a:tint val="50000"/>
                <a:satMod val="180000"/>
              </a:srgbClr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11324" y="1124744"/>
            <a:ext cx="1828800" cy="5334000"/>
          </a:xfrm>
          <a:prstGeom prst="rect">
            <a:avLst/>
          </a:prstGeom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</p:pic>
      <p:sp>
        <p:nvSpPr>
          <p:cNvPr id="8" name="矩形 7"/>
          <p:cNvSpPr/>
          <p:nvPr/>
        </p:nvSpPr>
        <p:spPr>
          <a:xfrm>
            <a:off x="-214314" y="0"/>
            <a:ext cx="9501222" cy="114298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矩形 10"/>
          <p:cNvSpPr/>
          <p:nvPr/>
        </p:nvSpPr>
        <p:spPr>
          <a:xfrm>
            <a:off x="-285752" y="5715016"/>
            <a:ext cx="9501222" cy="114298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14" name="组合 12"/>
          <p:cNvGrpSpPr/>
          <p:nvPr/>
        </p:nvGrpSpPr>
        <p:grpSpPr>
          <a:xfrm>
            <a:off x="2932916" y="3728023"/>
            <a:ext cx="4478934" cy="656213"/>
            <a:chOff x="3450652" y="2987101"/>
            <a:chExt cx="4478934" cy="656213"/>
          </a:xfrm>
        </p:grpSpPr>
        <p:sp>
          <p:nvSpPr>
            <p:cNvPr id="15" name="TextBox 14"/>
            <p:cNvSpPr txBox="1"/>
            <p:nvPr/>
          </p:nvSpPr>
          <p:spPr>
            <a:xfrm>
              <a:off x="3500430" y="2987101"/>
              <a:ext cx="442915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2800" dirty="0" smtClean="0">
                  <a:latin typeface="微软雅黑" pitchFamily="34" charset="-122"/>
                  <a:ea typeface="微软雅黑" pitchFamily="34" charset="-122"/>
                </a:rPr>
                <a:t>获得隐性知识</a:t>
              </a:r>
              <a:endParaRPr lang="zh-CN" altLang="en-US" sz="2800" dirty="0">
                <a:latin typeface="微软雅黑" pitchFamily="34" charset="-122"/>
                <a:ea typeface="微软雅黑" pitchFamily="34" charset="-122"/>
              </a:endParaRPr>
            </a:p>
          </p:txBody>
        </p:sp>
        <p:cxnSp>
          <p:nvCxnSpPr>
            <p:cNvPr id="16" name="直接连接符 15"/>
            <p:cNvCxnSpPr/>
            <p:nvPr/>
          </p:nvCxnSpPr>
          <p:spPr>
            <a:xfrm>
              <a:off x="3450652" y="3643314"/>
              <a:ext cx="4231372" cy="0"/>
            </a:xfrm>
            <a:prstGeom prst="line">
              <a:avLst/>
            </a:prstGeom>
            <a:ln>
              <a:gradFill>
                <a:gsLst>
                  <a:gs pos="0">
                    <a:schemeClr val="tx1">
                      <a:alpha val="0"/>
                    </a:schemeClr>
                  </a:gs>
                  <a:gs pos="50000">
                    <a:schemeClr val="tx1"/>
                  </a:gs>
                  <a:gs pos="100000">
                    <a:schemeClr val="tx1">
                      <a:alpha val="0"/>
                    </a:schemeClr>
                  </a:gs>
                </a:gsLst>
                <a:lin ang="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" name="文本框 18"/>
          <p:cNvSpPr txBox="1"/>
          <p:nvPr/>
        </p:nvSpPr>
        <p:spPr>
          <a:xfrm>
            <a:off x="578072" y="2169732"/>
            <a:ext cx="677108" cy="283090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CN" altLang="en-US" sz="3200" dirty="0" smtClean="0">
                <a:latin typeface="华文行楷" panose="02010800040101010101" pitchFamily="2" charset="-122"/>
                <a:ea typeface="华文行楷" panose="02010800040101010101" pitchFamily="2" charset="-122"/>
              </a:rPr>
              <a:t>师徒制特点</a:t>
            </a:r>
            <a:endParaRPr lang="zh-CN" altLang="en-US" sz="3200" dirty="0"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>
        <p:nvSpPr>
          <p:cNvPr id="20" name="文本框 19"/>
          <p:cNvSpPr txBox="1"/>
          <p:nvPr/>
        </p:nvSpPr>
        <p:spPr>
          <a:xfrm rot="5400000">
            <a:off x="-1040459" y="2741444"/>
            <a:ext cx="32412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What is the Distinguishing Feature</a:t>
            </a:r>
            <a:endParaRPr lang="zh-CN" altLang="en-US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1" name="文本框 20"/>
          <p:cNvSpPr txBox="1"/>
          <p:nvPr/>
        </p:nvSpPr>
        <p:spPr>
          <a:xfrm rot="5400000">
            <a:off x="286385" y="4621218"/>
            <a:ext cx="20358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</a:t>
            </a:r>
            <a:r>
              <a:rPr lang="en-US" altLang="zh-CN" sz="1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pprenticeship </a:t>
            </a:r>
            <a:r>
              <a:rPr lang="en-US" altLang="zh-CN"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</a:t>
            </a:r>
            <a:r>
              <a:rPr lang="en-US" altLang="zh-CN" sz="1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ystem</a:t>
            </a:r>
            <a:endParaRPr lang="en-US" altLang="zh-CN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pSp>
        <p:nvGrpSpPr>
          <p:cNvPr id="17" name="组合 34"/>
          <p:cNvGrpSpPr/>
          <p:nvPr/>
        </p:nvGrpSpPr>
        <p:grpSpPr>
          <a:xfrm>
            <a:off x="2357422" y="3000372"/>
            <a:ext cx="6357982" cy="733992"/>
            <a:chOff x="2571736" y="4623834"/>
            <a:chExt cx="6357982" cy="733992"/>
          </a:xfrm>
        </p:grpSpPr>
        <p:sp>
          <p:nvSpPr>
            <p:cNvPr id="22" name="TextBox 21"/>
            <p:cNvSpPr txBox="1"/>
            <p:nvPr/>
          </p:nvSpPr>
          <p:spPr>
            <a:xfrm>
              <a:off x="4786314" y="4623834"/>
              <a:ext cx="4143404" cy="662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sz="2800" dirty="0" smtClean="0">
                  <a:latin typeface="微软雅黑" pitchFamily="34" charset="-122"/>
                  <a:ea typeface="微软雅黑" pitchFamily="34" charset="-122"/>
                </a:rPr>
                <a:t>是整个教育系统的核心</a:t>
              </a:r>
              <a:endParaRPr lang="zh-CN" altLang="en-US" sz="2800" dirty="0"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23" name="圆角矩形 22"/>
            <p:cNvSpPr/>
            <p:nvPr/>
          </p:nvSpPr>
          <p:spPr>
            <a:xfrm>
              <a:off x="2571736" y="4714884"/>
              <a:ext cx="2071702" cy="642942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3200" dirty="0" smtClean="0">
                  <a:latin typeface="华文隶书" pitchFamily="2" charset="-122"/>
                  <a:ea typeface="华文隶书" pitchFamily="2" charset="-122"/>
                </a:rPr>
                <a:t>师生关系</a:t>
              </a:r>
              <a:endParaRPr lang="zh-CN" altLang="en-US" sz="3200" dirty="0">
                <a:latin typeface="华文隶书" pitchFamily="2" charset="-122"/>
                <a:ea typeface="华文隶书" pitchFamily="2" charset="-122"/>
              </a:endParaRPr>
            </a:p>
          </p:txBody>
        </p:sp>
        <p:cxnSp>
          <p:nvCxnSpPr>
            <p:cNvPr id="24" name="直接连接符 23"/>
            <p:cNvCxnSpPr/>
            <p:nvPr/>
          </p:nvCxnSpPr>
          <p:spPr>
            <a:xfrm>
              <a:off x="4714876" y="5329690"/>
              <a:ext cx="3786214" cy="0"/>
            </a:xfrm>
            <a:prstGeom prst="line">
              <a:avLst/>
            </a:prstGeom>
            <a:ln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flipV="1">
            <a:off x="11705" y="1124744"/>
            <a:ext cx="9144000" cy="4572032"/>
          </a:xfrm>
          <a:prstGeom prst="rect">
            <a:avLst/>
          </a:prstGeom>
        </p:spPr>
      </p:pic>
      <p:cxnSp>
        <p:nvCxnSpPr>
          <p:cNvPr id="9" name="直接连接符 8"/>
          <p:cNvCxnSpPr/>
          <p:nvPr/>
        </p:nvCxnSpPr>
        <p:spPr>
          <a:xfrm rot="5400000">
            <a:off x="-1952786" y="3500450"/>
            <a:ext cx="7000900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图片 17"/>
          <p:cNvPicPr>
            <a:picLocks noChangeAspect="1"/>
          </p:cNvPicPr>
          <p:nvPr/>
        </p:nvPicPr>
        <p:blipFill>
          <a:blip r:embed="rId3" cstate="print">
            <a:duotone>
              <a:prstClr val="black"/>
              <a:srgbClr val="D9C3A5">
                <a:tint val="50000"/>
                <a:satMod val="180000"/>
              </a:srgbClr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11324" y="1124744"/>
            <a:ext cx="1828800" cy="5334000"/>
          </a:xfrm>
          <a:prstGeom prst="rect">
            <a:avLst/>
          </a:prstGeom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</p:pic>
      <p:sp>
        <p:nvSpPr>
          <p:cNvPr id="8" name="矩形 7"/>
          <p:cNvSpPr/>
          <p:nvPr/>
        </p:nvSpPr>
        <p:spPr>
          <a:xfrm>
            <a:off x="-214314" y="0"/>
            <a:ext cx="9501222" cy="114298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矩形 10"/>
          <p:cNvSpPr/>
          <p:nvPr/>
        </p:nvSpPr>
        <p:spPr>
          <a:xfrm>
            <a:off x="-285752" y="5715016"/>
            <a:ext cx="9501222" cy="114298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" name="文本框 18"/>
          <p:cNvSpPr txBox="1"/>
          <p:nvPr/>
        </p:nvSpPr>
        <p:spPr>
          <a:xfrm>
            <a:off x="571472" y="1500174"/>
            <a:ext cx="677108" cy="392909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CN" altLang="en-US" sz="3200" dirty="0" smtClean="0">
                <a:latin typeface="华文行楷" panose="02010800040101010101" pitchFamily="2" charset="-122"/>
                <a:ea typeface="华文行楷" panose="02010800040101010101" pitchFamily="2" charset="-122"/>
              </a:rPr>
              <a:t>课堂学习不是全部</a:t>
            </a:r>
            <a:endParaRPr lang="zh-CN" altLang="en-US" sz="3200" dirty="0"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>
        <p:nvSpPr>
          <p:cNvPr id="20" name="文本框 19"/>
          <p:cNvSpPr txBox="1"/>
          <p:nvPr/>
        </p:nvSpPr>
        <p:spPr>
          <a:xfrm rot="5400000">
            <a:off x="-1040459" y="2741444"/>
            <a:ext cx="32412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Education Comes from different ways</a:t>
            </a:r>
            <a:endParaRPr lang="zh-CN" altLang="en-US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1" name="文本框 20"/>
          <p:cNvSpPr txBox="1"/>
          <p:nvPr/>
        </p:nvSpPr>
        <p:spPr>
          <a:xfrm rot="5400000">
            <a:off x="335002" y="4808478"/>
            <a:ext cx="20358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Education </a:t>
            </a:r>
            <a:r>
              <a:rPr lang="en-US" altLang="zh-CN"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</a:t>
            </a:r>
            <a:r>
              <a:rPr lang="en-US" altLang="zh-CN" sz="1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ystem</a:t>
            </a:r>
            <a:endParaRPr lang="en-US" altLang="zh-CN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pSp>
        <p:nvGrpSpPr>
          <p:cNvPr id="6" name="组合 34"/>
          <p:cNvGrpSpPr/>
          <p:nvPr/>
        </p:nvGrpSpPr>
        <p:grpSpPr>
          <a:xfrm>
            <a:off x="3071802" y="3000372"/>
            <a:ext cx="4214842" cy="738664"/>
            <a:chOff x="4714876" y="4623834"/>
            <a:chExt cx="4214842" cy="738664"/>
          </a:xfrm>
        </p:grpSpPr>
        <p:sp>
          <p:nvSpPr>
            <p:cNvPr id="29" name="TextBox 28"/>
            <p:cNvSpPr txBox="1"/>
            <p:nvPr/>
          </p:nvSpPr>
          <p:spPr>
            <a:xfrm>
              <a:off x="4786314" y="4623834"/>
              <a:ext cx="4143404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zh-CN" altLang="en-US" sz="2800" dirty="0" smtClean="0">
                  <a:latin typeface="微软雅黑" pitchFamily="34" charset="-122"/>
                  <a:ea typeface="微软雅黑" pitchFamily="34" charset="-122"/>
                </a:rPr>
                <a:t> 在实践中学 在生活中学</a:t>
              </a:r>
              <a:endParaRPr lang="zh-CN" altLang="en-US" sz="2800" dirty="0">
                <a:latin typeface="微软雅黑" pitchFamily="34" charset="-122"/>
                <a:ea typeface="微软雅黑" pitchFamily="34" charset="-122"/>
              </a:endParaRPr>
            </a:p>
          </p:txBody>
        </p:sp>
        <p:cxnSp>
          <p:nvCxnSpPr>
            <p:cNvPr id="31" name="直接连接符 30"/>
            <p:cNvCxnSpPr/>
            <p:nvPr/>
          </p:nvCxnSpPr>
          <p:spPr>
            <a:xfrm>
              <a:off x="4714876" y="5329690"/>
              <a:ext cx="4214842" cy="0"/>
            </a:xfrm>
            <a:prstGeom prst="line">
              <a:avLst/>
            </a:prstGeom>
            <a:ln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flipV="1">
            <a:off x="0" y="1142984"/>
            <a:ext cx="9144000" cy="4572032"/>
          </a:xfrm>
          <a:prstGeom prst="rect">
            <a:avLst/>
          </a:prstGeom>
        </p:spPr>
      </p:pic>
      <p:grpSp>
        <p:nvGrpSpPr>
          <p:cNvPr id="2" name="组合 12"/>
          <p:cNvGrpSpPr/>
          <p:nvPr/>
        </p:nvGrpSpPr>
        <p:grpSpPr>
          <a:xfrm>
            <a:off x="3071802" y="2143116"/>
            <a:ext cx="4429156" cy="584775"/>
            <a:chOff x="3500430" y="2987101"/>
            <a:chExt cx="4429156" cy="584775"/>
          </a:xfrm>
        </p:grpSpPr>
        <p:sp>
          <p:nvSpPr>
            <p:cNvPr id="10" name="TextBox 9"/>
            <p:cNvSpPr txBox="1"/>
            <p:nvPr/>
          </p:nvSpPr>
          <p:spPr>
            <a:xfrm>
              <a:off x="3500430" y="2987101"/>
              <a:ext cx="442915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2800" dirty="0" smtClean="0">
                  <a:latin typeface="微软雅黑" pitchFamily="34" charset="-122"/>
                  <a:ea typeface="微软雅黑" pitchFamily="34" charset="-122"/>
                </a:rPr>
                <a:t>招生即招工</a:t>
              </a:r>
              <a:endParaRPr lang="zh-CN" altLang="en-US" sz="2800" dirty="0">
                <a:latin typeface="微软雅黑" pitchFamily="34" charset="-122"/>
                <a:ea typeface="微软雅黑" pitchFamily="34" charset="-122"/>
              </a:endParaRPr>
            </a:p>
          </p:txBody>
        </p:sp>
        <p:cxnSp>
          <p:nvCxnSpPr>
            <p:cNvPr id="12" name="直接连接符 11"/>
            <p:cNvCxnSpPr/>
            <p:nvPr/>
          </p:nvCxnSpPr>
          <p:spPr>
            <a:xfrm flipV="1">
              <a:off x="3786182" y="3558605"/>
              <a:ext cx="3857652" cy="13271"/>
            </a:xfrm>
            <a:prstGeom prst="line">
              <a:avLst/>
            </a:prstGeom>
            <a:ln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矩形 7"/>
          <p:cNvSpPr/>
          <p:nvPr/>
        </p:nvSpPr>
        <p:spPr>
          <a:xfrm>
            <a:off x="-214314" y="0"/>
            <a:ext cx="9501222" cy="114298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8" name="图片 17"/>
          <p:cNvPicPr>
            <a:picLocks noChangeAspect="1"/>
          </p:cNvPicPr>
          <p:nvPr/>
        </p:nvPicPr>
        <p:blipFill>
          <a:blip r:embed="rId3" cstate="print">
            <a:duotone>
              <a:prstClr val="black"/>
              <a:srgbClr val="D9C3A5">
                <a:tint val="50000"/>
                <a:satMod val="180000"/>
              </a:srgbClr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19075" y="1142984"/>
            <a:ext cx="1828800" cy="5334000"/>
          </a:xfrm>
          <a:prstGeom prst="rect">
            <a:avLst/>
          </a:prstGeom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</p:pic>
      <p:sp>
        <p:nvSpPr>
          <p:cNvPr id="11" name="矩形 10"/>
          <p:cNvSpPr/>
          <p:nvPr/>
        </p:nvSpPr>
        <p:spPr>
          <a:xfrm>
            <a:off x="-285752" y="5715016"/>
            <a:ext cx="9501222" cy="114298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21" name="组合 20"/>
          <p:cNvGrpSpPr/>
          <p:nvPr/>
        </p:nvGrpSpPr>
        <p:grpSpPr>
          <a:xfrm>
            <a:off x="3000364" y="3214686"/>
            <a:ext cx="4429156" cy="584775"/>
            <a:chOff x="3000364" y="3214686"/>
            <a:chExt cx="4429156" cy="584775"/>
          </a:xfrm>
        </p:grpSpPr>
        <p:sp>
          <p:nvSpPr>
            <p:cNvPr id="15" name="TextBox 14"/>
            <p:cNvSpPr txBox="1"/>
            <p:nvPr/>
          </p:nvSpPr>
          <p:spPr>
            <a:xfrm>
              <a:off x="3000364" y="3214686"/>
              <a:ext cx="442915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2800" dirty="0" smtClean="0">
                  <a:latin typeface="微软雅黑" pitchFamily="34" charset="-122"/>
                  <a:ea typeface="微软雅黑" pitchFamily="34" charset="-122"/>
                </a:rPr>
                <a:t>上课即上岗</a:t>
              </a:r>
              <a:endParaRPr lang="zh-CN" altLang="en-US" sz="2800" dirty="0">
                <a:latin typeface="微软雅黑" pitchFamily="34" charset="-122"/>
                <a:ea typeface="微软雅黑" pitchFamily="34" charset="-122"/>
              </a:endParaRPr>
            </a:p>
          </p:txBody>
        </p:sp>
        <p:cxnSp>
          <p:nvCxnSpPr>
            <p:cNvPr id="19" name="直接连接符 18"/>
            <p:cNvCxnSpPr/>
            <p:nvPr/>
          </p:nvCxnSpPr>
          <p:spPr>
            <a:xfrm flipV="1">
              <a:off x="3357554" y="3786190"/>
              <a:ext cx="3857652" cy="13271"/>
            </a:xfrm>
            <a:prstGeom prst="line">
              <a:avLst/>
            </a:prstGeom>
            <a:ln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" name="组合 21"/>
          <p:cNvGrpSpPr/>
          <p:nvPr/>
        </p:nvGrpSpPr>
        <p:grpSpPr>
          <a:xfrm>
            <a:off x="3071802" y="4214818"/>
            <a:ext cx="4429156" cy="584775"/>
            <a:chOff x="3071802" y="4214818"/>
            <a:chExt cx="4429156" cy="584775"/>
          </a:xfrm>
        </p:grpSpPr>
        <p:sp>
          <p:nvSpPr>
            <p:cNvPr id="14" name="TextBox 13"/>
            <p:cNvSpPr txBox="1"/>
            <p:nvPr/>
          </p:nvSpPr>
          <p:spPr>
            <a:xfrm>
              <a:off x="3071802" y="4214818"/>
              <a:ext cx="442915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2800" dirty="0" smtClean="0">
                  <a:latin typeface="微软雅黑" pitchFamily="34" charset="-122"/>
                  <a:ea typeface="微软雅黑" pitchFamily="34" charset="-122"/>
                </a:rPr>
                <a:t>入校即入厂</a:t>
              </a:r>
              <a:endParaRPr lang="zh-CN" altLang="en-US" sz="2800" dirty="0">
                <a:latin typeface="微软雅黑" pitchFamily="34" charset="-122"/>
                <a:ea typeface="微软雅黑" pitchFamily="34" charset="-122"/>
              </a:endParaRPr>
            </a:p>
          </p:txBody>
        </p:sp>
        <p:cxnSp>
          <p:nvCxnSpPr>
            <p:cNvPr id="20" name="直接连接符 19"/>
            <p:cNvCxnSpPr/>
            <p:nvPr/>
          </p:nvCxnSpPr>
          <p:spPr>
            <a:xfrm flipV="1">
              <a:off x="3357554" y="4786322"/>
              <a:ext cx="3857652" cy="13271"/>
            </a:xfrm>
            <a:prstGeom prst="line">
              <a:avLst/>
            </a:prstGeom>
            <a:ln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" name="文本框 23"/>
          <p:cNvSpPr txBox="1"/>
          <p:nvPr/>
        </p:nvSpPr>
        <p:spPr>
          <a:xfrm>
            <a:off x="580168" y="2202977"/>
            <a:ext cx="677108" cy="245204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CN" altLang="en-US" sz="3200" dirty="0" smtClean="0">
                <a:latin typeface="华文行楷" panose="02010800040101010101" pitchFamily="2" charset="-122"/>
                <a:ea typeface="华文行楷" panose="02010800040101010101" pitchFamily="2" charset="-122"/>
              </a:rPr>
              <a:t>现代学徒制</a:t>
            </a:r>
            <a:endParaRPr lang="zh-CN" altLang="en-US" sz="3200" dirty="0"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>
        <p:nvSpPr>
          <p:cNvPr id="25" name="文本框 24"/>
          <p:cNvSpPr txBox="1"/>
          <p:nvPr/>
        </p:nvSpPr>
        <p:spPr>
          <a:xfrm rot="5400000">
            <a:off x="-1040459" y="2741444"/>
            <a:ext cx="32412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What is the Modern Apprenticeship</a:t>
            </a:r>
            <a:endParaRPr lang="zh-CN" altLang="en-US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6" name="文本框 25"/>
          <p:cNvSpPr txBox="1"/>
          <p:nvPr/>
        </p:nvSpPr>
        <p:spPr>
          <a:xfrm rot="5400000">
            <a:off x="388776" y="4742981"/>
            <a:ext cx="18310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New Tendency</a:t>
            </a:r>
            <a:endParaRPr lang="zh-CN" altLang="en-US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500694" y="642918"/>
            <a:ext cx="40719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 smtClean="0">
                <a:latin typeface="微软雅黑" pitchFamily="34" charset="-122"/>
                <a:ea typeface="微软雅黑" pitchFamily="34" charset="-122"/>
              </a:rPr>
              <a:t>双重管理   双重身份</a:t>
            </a:r>
            <a:endParaRPr lang="zh-CN" altLang="en-US" sz="3200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143240" y="1928802"/>
            <a:ext cx="615553" cy="3500462"/>
          </a:xfrm>
          <a:prstGeom prst="rect">
            <a:avLst/>
          </a:prstGeom>
          <a:solidFill>
            <a:schemeClr val="bg1"/>
          </a:solidFill>
        </p:spPr>
        <p:txBody>
          <a:bodyPr vert="eaVert" wrap="square" rtlCol="0">
            <a:spAutoFit/>
          </a:bodyPr>
          <a:lstStyle/>
          <a:p>
            <a:r>
              <a:rPr lang="zh-CN" altLang="en-US" sz="2800" dirty="0" smtClean="0">
                <a:solidFill>
                  <a:schemeClr val="tx2"/>
                </a:solidFill>
                <a:latin typeface="华文隶书" pitchFamily="2" charset="-122"/>
                <a:ea typeface="华文隶书" pitchFamily="2" charset="-122"/>
              </a:rPr>
              <a:t>双重管理  双重身份</a:t>
            </a:r>
            <a:endParaRPr lang="zh-CN" altLang="en-US" sz="2800" dirty="0">
              <a:solidFill>
                <a:schemeClr val="tx2"/>
              </a:solidFill>
              <a:latin typeface="华文隶书" pitchFamily="2" charset="-122"/>
              <a:ea typeface="华文隶书" pitchFamily="2" charset="-122"/>
            </a:endParaRPr>
          </a:p>
        </p:txBody>
      </p:sp>
      <p:grpSp>
        <p:nvGrpSpPr>
          <p:cNvPr id="28" name="组合 34"/>
          <p:cNvGrpSpPr/>
          <p:nvPr/>
        </p:nvGrpSpPr>
        <p:grpSpPr>
          <a:xfrm>
            <a:off x="2571736" y="3062004"/>
            <a:ext cx="6357982" cy="733992"/>
            <a:chOff x="2571736" y="4623834"/>
            <a:chExt cx="6357982" cy="733992"/>
          </a:xfrm>
        </p:grpSpPr>
        <p:sp>
          <p:nvSpPr>
            <p:cNvPr id="29" name="TextBox 28"/>
            <p:cNvSpPr txBox="1"/>
            <p:nvPr/>
          </p:nvSpPr>
          <p:spPr>
            <a:xfrm>
              <a:off x="4786314" y="4623834"/>
              <a:ext cx="4143404" cy="662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sz="2800" dirty="0" smtClean="0">
                  <a:latin typeface="微软雅黑" pitchFamily="34" charset="-122"/>
                  <a:ea typeface="微软雅黑" pitchFamily="34" charset="-122"/>
                </a:rPr>
                <a:t>是校企合作问题</a:t>
              </a:r>
              <a:endParaRPr lang="zh-CN" altLang="en-US" sz="2800" dirty="0"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30" name="圆角矩形 29"/>
            <p:cNvSpPr/>
            <p:nvPr/>
          </p:nvSpPr>
          <p:spPr>
            <a:xfrm>
              <a:off x="2571736" y="4714884"/>
              <a:ext cx="2071702" cy="642942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3200" dirty="0" smtClean="0">
                  <a:latin typeface="华文隶书" pitchFamily="2" charset="-122"/>
                  <a:ea typeface="华文隶书" pitchFamily="2" charset="-122"/>
                </a:rPr>
                <a:t>关键问题</a:t>
              </a:r>
              <a:endParaRPr lang="zh-CN" altLang="en-US" sz="3200" dirty="0">
                <a:latin typeface="华文隶书" pitchFamily="2" charset="-122"/>
                <a:ea typeface="华文隶书" pitchFamily="2" charset="-122"/>
              </a:endParaRPr>
            </a:p>
          </p:txBody>
        </p:sp>
        <p:cxnSp>
          <p:nvCxnSpPr>
            <p:cNvPr id="31" name="直接连接符 30"/>
            <p:cNvCxnSpPr/>
            <p:nvPr/>
          </p:nvCxnSpPr>
          <p:spPr>
            <a:xfrm>
              <a:off x="4714876" y="5329690"/>
              <a:ext cx="2786082" cy="0"/>
            </a:xfrm>
            <a:prstGeom prst="line">
              <a:avLst/>
            </a:prstGeom>
            <a:ln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7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flipV="1">
            <a:off x="0" y="1142984"/>
            <a:ext cx="9144000" cy="4572032"/>
          </a:xfrm>
          <a:prstGeom prst="rect">
            <a:avLst/>
          </a:prstGeom>
        </p:spPr>
      </p:pic>
      <p:sp>
        <p:nvSpPr>
          <p:cNvPr id="8" name="矩形 7"/>
          <p:cNvSpPr/>
          <p:nvPr/>
        </p:nvSpPr>
        <p:spPr>
          <a:xfrm>
            <a:off x="-214314" y="0"/>
            <a:ext cx="9501222" cy="114298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8" name="图片 17"/>
          <p:cNvPicPr>
            <a:picLocks noChangeAspect="1"/>
          </p:cNvPicPr>
          <p:nvPr/>
        </p:nvPicPr>
        <p:blipFill>
          <a:blip r:embed="rId3" cstate="print">
            <a:duotone>
              <a:prstClr val="black"/>
              <a:srgbClr val="D9C3A5">
                <a:tint val="50000"/>
                <a:satMod val="180000"/>
              </a:srgbClr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19075" y="1142984"/>
            <a:ext cx="1828800" cy="5334000"/>
          </a:xfrm>
          <a:prstGeom prst="rect">
            <a:avLst/>
          </a:prstGeom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</p:pic>
      <p:sp>
        <p:nvSpPr>
          <p:cNvPr id="11" name="矩形 10"/>
          <p:cNvSpPr/>
          <p:nvPr/>
        </p:nvSpPr>
        <p:spPr>
          <a:xfrm>
            <a:off x="-285752" y="5715016"/>
            <a:ext cx="9501222" cy="114298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" name="文本框 23"/>
          <p:cNvSpPr txBox="1"/>
          <p:nvPr/>
        </p:nvSpPr>
        <p:spPr>
          <a:xfrm>
            <a:off x="580168" y="2202976"/>
            <a:ext cx="677108" cy="2797659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CN" altLang="en-US" sz="3200" dirty="0" smtClean="0">
                <a:latin typeface="华文行楷" panose="02010800040101010101" pitchFamily="2" charset="-122"/>
                <a:ea typeface="华文行楷" panose="02010800040101010101" pitchFamily="2" charset="-122"/>
              </a:rPr>
              <a:t>改革的关键点</a:t>
            </a:r>
            <a:endParaRPr lang="zh-CN" altLang="en-US" sz="3200" dirty="0"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>
        <p:nvSpPr>
          <p:cNvPr id="25" name="文本框 24"/>
          <p:cNvSpPr txBox="1"/>
          <p:nvPr/>
        </p:nvSpPr>
        <p:spPr>
          <a:xfrm rot="5400000">
            <a:off x="-1040459" y="2741444"/>
            <a:ext cx="32412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What is the Main Point of the Reform</a:t>
            </a:r>
            <a:endParaRPr lang="zh-CN" altLang="en-US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6" name="文本框 25"/>
          <p:cNvSpPr txBox="1"/>
          <p:nvPr/>
        </p:nvSpPr>
        <p:spPr>
          <a:xfrm rot="5400000">
            <a:off x="388776" y="4742981"/>
            <a:ext cx="18310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New Tendency</a:t>
            </a:r>
            <a:endParaRPr lang="zh-CN" altLang="en-US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3214678" y="3143248"/>
            <a:ext cx="464347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观念</a:t>
            </a:r>
            <a:r>
              <a:rPr lang="zh-CN" altLang="en-US" sz="4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3600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&amp;</a:t>
            </a:r>
            <a:r>
              <a:rPr lang="zh-CN" altLang="en-US" sz="4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</a:t>
            </a:r>
            <a:r>
              <a:rPr lang="zh-CN" altLang="en-US" sz="32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超前意识</a:t>
            </a:r>
            <a:endParaRPr lang="zh-CN" altLang="en-US" sz="3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32933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69531"/>
          <a:stretch>
            <a:fillRect/>
          </a:stretch>
        </p:blipFill>
        <p:spPr>
          <a:xfrm flipV="1">
            <a:off x="6357950" y="1142984"/>
            <a:ext cx="2786050" cy="4572032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7507"/>
          <a:stretch>
            <a:fillRect/>
          </a:stretch>
        </p:blipFill>
        <p:spPr>
          <a:xfrm>
            <a:off x="1" y="1643050"/>
            <a:ext cx="5869936" cy="4071966"/>
          </a:xfrm>
          <a:prstGeom prst="rect">
            <a:avLst/>
          </a:prstGeom>
        </p:spPr>
      </p:pic>
      <p:sp>
        <p:nvSpPr>
          <p:cNvPr id="8" name="矩形 7"/>
          <p:cNvSpPr/>
          <p:nvPr/>
        </p:nvSpPr>
        <p:spPr>
          <a:xfrm>
            <a:off x="-214314" y="0"/>
            <a:ext cx="9501222" cy="114298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矩形 10"/>
          <p:cNvSpPr/>
          <p:nvPr/>
        </p:nvSpPr>
        <p:spPr>
          <a:xfrm>
            <a:off x="-285752" y="5715016"/>
            <a:ext cx="9501222" cy="114298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文本框 3"/>
          <p:cNvSpPr txBox="1"/>
          <p:nvPr/>
        </p:nvSpPr>
        <p:spPr>
          <a:xfrm>
            <a:off x="3201708" y="2500306"/>
            <a:ext cx="359413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zh-CN" sz="4400" b="1" dirty="0" smtClean="0">
                <a:solidFill>
                  <a:schemeClr val="accent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The End</a:t>
            </a:r>
            <a:endParaRPr lang="zh-CN" altLang="en-US" sz="4400" b="1" dirty="0">
              <a:solidFill>
                <a:schemeClr val="accent1"/>
              </a:solidFill>
              <a:latin typeface="Verdana" pitchFamily="34" charset="0"/>
              <a:ea typeface="微软雅黑" panose="020B0503020204020204" pitchFamily="34" charset="-122"/>
              <a:cs typeface="Verdana" pitchFamily="34" charset="0"/>
            </a:endParaRPr>
          </a:p>
        </p:txBody>
      </p:sp>
      <p:sp>
        <p:nvSpPr>
          <p:cNvPr id="12" name="文本框 3"/>
          <p:cNvSpPr txBox="1"/>
          <p:nvPr/>
        </p:nvSpPr>
        <p:spPr>
          <a:xfrm>
            <a:off x="5429256" y="3429000"/>
            <a:ext cx="12858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zh-CN" altLang="en-US" sz="3600" b="1" dirty="0" smtClean="0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谢谢</a:t>
            </a:r>
            <a:endParaRPr lang="zh-CN" altLang="en-US" sz="3600" b="1" dirty="0">
              <a:solidFill>
                <a:schemeClr val="accent1"/>
              </a:solidFill>
              <a:latin typeface="微软雅黑" pitchFamily="34" charset="-122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32933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2173</TotalTime>
  <Words>183</Words>
  <Application>Microsoft Office PowerPoint</Application>
  <PresentationFormat>全屏显示(4:3)</PresentationFormat>
  <Paragraphs>51</Paragraphs>
  <Slides>9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0" baseType="lpstr">
      <vt:lpstr>Office 主题</vt:lpstr>
      <vt:lpstr>幻灯片 1</vt:lpstr>
      <vt:lpstr>幻灯片 2</vt:lpstr>
      <vt:lpstr>幻灯片 3</vt:lpstr>
      <vt:lpstr>幻灯片 4</vt:lpstr>
      <vt:lpstr>幻灯片 5</vt:lpstr>
      <vt:lpstr>幻灯片 6</vt:lpstr>
      <vt:lpstr>幻灯片 7</vt:lpstr>
      <vt:lpstr>幻灯片 8</vt:lpstr>
      <vt:lpstr>幻灯片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改 革</dc:title>
  <dc:creator>Administrator</dc:creator>
  <cp:lastModifiedBy>Administrator</cp:lastModifiedBy>
  <cp:revision>401</cp:revision>
  <dcterms:created xsi:type="dcterms:W3CDTF">2014-10-23T07:57:24Z</dcterms:created>
  <dcterms:modified xsi:type="dcterms:W3CDTF">2014-12-01T11:25:21Z</dcterms:modified>
</cp:coreProperties>
</file>